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93" r:id="rId4"/>
    <p:sldId id="260" r:id="rId5"/>
    <p:sldId id="261" r:id="rId6"/>
    <p:sldId id="262" r:id="rId7"/>
    <p:sldId id="280" r:id="rId8"/>
    <p:sldId id="264" r:id="rId9"/>
    <p:sldId id="292" r:id="rId10"/>
    <p:sldId id="265" r:id="rId11"/>
    <p:sldId id="283" r:id="rId12"/>
    <p:sldId id="285" r:id="rId13"/>
    <p:sldId id="290" r:id="rId14"/>
    <p:sldId id="273" r:id="rId15"/>
    <p:sldId id="274" r:id="rId16"/>
    <p:sldId id="276" r:id="rId17"/>
    <p:sldId id="294" r:id="rId18"/>
    <p:sldId id="277" r:id="rId19"/>
    <p:sldId id="27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003462"/>
          </a:solidFill>
        </a:fill>
      </a:tcStyle>
    </a:band2H>
    <a:firstCol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462"/>
          </a:solidFill>
        </a:fill>
      </a:tcStyle>
    </a:lastRow>
    <a:firstRow>
      <a:tcTxStyle b="on" i="off">
        <a:fontRef idx="maj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/>
    <p:restoredTop sz="92386"/>
  </p:normalViewPr>
  <p:slideViewPr>
    <p:cSldViewPr snapToGrid="0" snapToObjects="1">
      <p:cViewPr varScale="1">
        <p:scale>
          <a:sx n="46" d="100"/>
          <a:sy n="46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5500">
                <a:solidFill>
                  <a:schemeClr val="accent1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617931575_1991x1322.jpe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8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740627569_2880x1920.jpe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5" cy="5432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996267730_2880x1920.jpeg"/>
          <p:cNvSpPr>
            <a:spLocks noGrp="1"/>
          </p:cNvSpPr>
          <p:nvPr>
            <p:ph type="pic" idx="23"/>
          </p:nvPr>
        </p:nvSpPr>
        <p:spPr>
          <a:xfrm>
            <a:off x="-124636" y="1270000"/>
            <a:ext cx="16859220" cy="11239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e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/>
          <a:lstStyle>
            <a:lvl1pPr>
              <a:defRPr sz="8500" spc="-170">
                <a:solidFill>
                  <a:srgbClr val="004D80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5500">
                <a:solidFill>
                  <a:srgbClr val="000000"/>
                </a:solidFill>
              </a:defRPr>
            </a:lvl1pPr>
            <a:lvl2pPr marL="0" indent="0">
              <a:buSzTx/>
              <a:buNone/>
              <a:defRPr sz="5500">
                <a:solidFill>
                  <a:srgbClr val="000000"/>
                </a:solidFill>
              </a:defRPr>
            </a:lvl2pPr>
            <a:lvl3pPr marL="0" indent="0">
              <a:buSzTx/>
              <a:buNone/>
              <a:defRPr sz="5500">
                <a:solidFill>
                  <a:srgbClr val="000000"/>
                </a:solidFill>
              </a:defRPr>
            </a:lvl3pPr>
            <a:lvl4pPr marL="0" indent="0">
              <a:buSzTx/>
              <a:buNone/>
              <a:defRPr sz="5500">
                <a:solidFill>
                  <a:srgbClr val="000000"/>
                </a:solidFill>
              </a:defRPr>
            </a:lvl4pPr>
            <a:lvl5pPr marL="0" indent="0">
              <a:buSzTx/>
              <a:buNone/>
              <a:defRPr sz="5500">
                <a:solidFill>
                  <a:srgbClr val="000000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anchor="t"/>
          <a:lstStyle>
            <a:lvl1pPr>
              <a:defRPr sz="8500" spc="-170">
                <a:solidFill>
                  <a:srgbClr val="004D80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000000"/>
                </a:solidFill>
              </a:defRPr>
            </a:lvl1pPr>
            <a:lvl2pPr marL="1308100" indent="-698500">
              <a:defRPr sz="5500">
                <a:solidFill>
                  <a:srgbClr val="000000"/>
                </a:solidFill>
              </a:defRPr>
            </a:lvl2pPr>
            <a:lvl3pPr marL="1917700" indent="-698500">
              <a:defRPr sz="5500">
                <a:solidFill>
                  <a:srgbClr val="000000"/>
                </a:solidFill>
              </a:defRPr>
            </a:lvl3pPr>
            <a:lvl4pPr marL="2527300" indent="-698500">
              <a:defRPr sz="5500">
                <a:solidFill>
                  <a:srgbClr val="000000"/>
                </a:solidFill>
              </a:defRPr>
            </a:lvl4pPr>
            <a:lvl5pPr marL="3136900" indent="-698500">
              <a:defRPr sz="5500">
                <a:solidFill>
                  <a:srgbClr val="000000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000000"/>
                </a:solidFill>
              </a:defRPr>
            </a:lvl1pPr>
            <a:lvl2pPr marL="1308100" indent="-698500">
              <a:defRPr sz="5500">
                <a:solidFill>
                  <a:srgbClr val="000000"/>
                </a:solidFill>
              </a:defRPr>
            </a:lvl2pPr>
            <a:lvl3pPr marL="1917700" indent="-698500">
              <a:defRPr sz="5500">
                <a:solidFill>
                  <a:srgbClr val="000000"/>
                </a:solidFill>
              </a:defRPr>
            </a:lvl3pPr>
            <a:lvl4pPr marL="2527300" indent="-698500">
              <a:defRPr sz="5500">
                <a:solidFill>
                  <a:srgbClr val="000000"/>
                </a:solidFill>
              </a:defRPr>
            </a:lvl4pPr>
            <a:lvl5pPr marL="3136900" indent="-698500">
              <a:defRPr sz="5500">
                <a:solidFill>
                  <a:srgbClr val="000000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 b="0">
                <a:solidFill>
                  <a:srgbClr val="000000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54" name="617931575_1991x1322.jpeg"/>
          <p:cNvSpPr>
            <a:spLocks noGrp="1"/>
          </p:cNvSpPr>
          <p:nvPr>
            <p:ph type="pic" idx="22"/>
          </p:nvPr>
        </p:nvSpPr>
        <p:spPr>
          <a:xfrm>
            <a:off x="8432800" y="1263847"/>
            <a:ext cx="16850011" cy="111882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anchor="t"/>
          <a:lstStyle>
            <a:lvl1pPr>
              <a:defRPr sz="8500" spc="-170">
                <a:solidFill>
                  <a:srgbClr val="004D80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anchor="t"/>
          <a:lstStyle>
            <a:lvl1pPr>
              <a:defRPr sz="8500" spc="-170">
                <a:solidFill>
                  <a:srgbClr val="004D80"/>
                </a:solidFill>
              </a:defRPr>
            </a:lvl1pPr>
          </a:lstStyle>
          <a:p>
            <a:r>
              <a:t>Agenda Title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000000"/>
                </a:solidFill>
              </a:defRPr>
            </a:lvl1pPr>
            <a:lvl2pPr marL="1308100" indent="-698500">
              <a:defRPr sz="5500">
                <a:solidFill>
                  <a:srgbClr val="000000"/>
                </a:solidFill>
              </a:defRPr>
            </a:lvl2pPr>
            <a:lvl3pPr marL="1917700" indent="-698500">
              <a:defRPr sz="5500">
                <a:solidFill>
                  <a:srgbClr val="000000"/>
                </a:solidFill>
              </a:defRPr>
            </a:lvl3pPr>
            <a:lvl4pPr marL="2527300" indent="-698500">
              <a:defRPr sz="5500">
                <a:solidFill>
                  <a:srgbClr val="000000"/>
                </a:solidFill>
              </a:defRPr>
            </a:lvl4pPr>
            <a:lvl5pPr marL="3136900" indent="-698500">
              <a:defRPr sz="5500">
                <a:solidFill>
                  <a:srgbClr val="000000"/>
                </a:solidFill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spcBef>
                <a:spcPts val="1800"/>
              </a:spcBef>
              <a:defRPr sz="5500" b="0" spc="-99">
                <a:solidFill>
                  <a:srgbClr val="000000"/>
                </a:solidFill>
              </a:defRPr>
            </a:lvl1pPr>
          </a:lstStyle>
          <a:p>
            <a:r>
              <a:t>Agenda Topics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2438337">
              <a:lnSpc>
                <a:spcPct val="80000"/>
              </a:lnSpc>
              <a:defRPr sz="11600" b="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buSzTx/>
              <a:buNone/>
              <a:defRPr sz="11600" b="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buSzTx/>
              <a:buNone/>
              <a:defRPr sz="11600" b="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buSzTx/>
              <a:buNone/>
              <a:defRPr sz="11600" b="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buSzTx/>
              <a:buNone/>
              <a:defRPr sz="11600" b="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438337">
              <a:lnSpc>
                <a:spcPct val="80000"/>
              </a:lnSpc>
              <a:defRPr sz="25000" spc="-250">
                <a:solidFill>
                  <a:srgbClr val="004D80"/>
                </a:solidFill>
              </a:defRPr>
            </a:lvl1pPr>
            <a:lvl2pPr marL="0" indent="0" algn="ctr" defTabSz="2438337">
              <a:lnSpc>
                <a:spcPct val="80000"/>
              </a:lnSpc>
              <a:buSzTx/>
              <a:buNone/>
              <a:defRPr sz="25000" spc="-250">
                <a:solidFill>
                  <a:srgbClr val="004D80"/>
                </a:solidFill>
              </a:defRPr>
            </a:lvl2pPr>
            <a:lvl3pPr marL="0" indent="0" algn="ctr" defTabSz="2438337">
              <a:lnSpc>
                <a:spcPct val="80000"/>
              </a:lnSpc>
              <a:buSzTx/>
              <a:buNone/>
              <a:defRPr sz="25000" spc="-250">
                <a:solidFill>
                  <a:srgbClr val="004D80"/>
                </a:solidFill>
              </a:defRPr>
            </a:lvl3pPr>
            <a:lvl4pPr marL="0" indent="0" algn="ctr" defTabSz="2438337">
              <a:lnSpc>
                <a:spcPct val="80000"/>
              </a:lnSpc>
              <a:buSzTx/>
              <a:buNone/>
              <a:defRPr sz="25000" spc="-250">
                <a:solidFill>
                  <a:srgbClr val="004D80"/>
                </a:solidFill>
              </a:defRPr>
            </a:lvl4pPr>
            <a:lvl5pPr marL="0" indent="0" algn="ctr" defTabSz="2438337">
              <a:lnSpc>
                <a:spcPct val="80000"/>
              </a:lnSpc>
              <a:buSzTx/>
              <a:buNone/>
              <a:defRPr sz="25000" spc="-250">
                <a:solidFill>
                  <a:srgbClr val="004D80"/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/>
          <a:lstStyle>
            <a:lvl1pPr algn="ctr">
              <a:defRPr sz="5500">
                <a:solidFill>
                  <a:srgbClr val="000000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lIns="50800" tIns="50800" rIns="50800" bIns="50800"/>
          <a:lstStyle>
            <a:lvl1pPr marL="469900" indent="-300876" defTabSz="2438337">
              <a:lnSpc>
                <a:spcPct val="90000"/>
              </a:lnSpc>
              <a:defRPr sz="8500" b="0" spc="-2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0" y="11847162"/>
            <a:ext cx="21971004" cy="63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transition spd="med"/>
  <p:hf sldNum="0" hdr="0" ftr="0" dt="0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16.sv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cid/ciaa1065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VID19 and Aspergillosis in Critical Care"/>
          <p:cNvSpPr txBox="1">
            <a:spLocks noGrp="1"/>
          </p:cNvSpPr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300"/>
            </a:pPr>
            <a:r>
              <a:rPr lang="en-GB" sz="8800" dirty="0"/>
              <a:t>Invasive pulmonary aspergillosis and COVID-19 (CAPA) in critically unwell patients: A year-long retrospective </a:t>
            </a:r>
            <a:r>
              <a:rPr lang="en-GB" sz="8800"/>
              <a:t>case series</a:t>
            </a:r>
            <a:endParaRPr sz="8800" dirty="0"/>
          </a:p>
        </p:txBody>
      </p:sp>
      <p:sp>
        <p:nvSpPr>
          <p:cNvPr id="144" name="Dr Ali Robb, Consultant Microbiologist…"/>
          <p:cNvSpPr txBox="1">
            <a:spLocks noGrp="1"/>
          </p:cNvSpPr>
          <p:nvPr>
            <p:ph type="body" sz="quarter" idx="1"/>
          </p:nvPr>
        </p:nvSpPr>
        <p:spPr>
          <a:xfrm>
            <a:off x="1206500" y="8398933"/>
            <a:ext cx="21971000" cy="4233334"/>
          </a:xfrm>
          <a:prstGeom prst="rect">
            <a:avLst/>
          </a:prstGeom>
        </p:spPr>
        <p:txBody>
          <a:bodyPr lIns="50800" tIns="50800" rIns="50800" bIns="5080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 sz="5500">
                <a:solidFill>
                  <a:schemeClr val="accent1"/>
                </a:solidFill>
              </a:defRPr>
            </a:pPr>
            <a:r>
              <a:rPr lang="en-GB" sz="6000" dirty="0"/>
              <a:t>Dr Barbara Salas, FY2 doctor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5500">
                <a:solidFill>
                  <a:schemeClr val="accent1"/>
                </a:solidFill>
              </a:defRPr>
            </a:pPr>
            <a:r>
              <a:rPr lang="en-GB" sz="6000" dirty="0"/>
              <a:t>Dr Katie Cranfield, Intensive Care Medicine Consultant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5500">
                <a:solidFill>
                  <a:schemeClr val="accent1"/>
                </a:solidFill>
              </a:defRPr>
            </a:pPr>
            <a:r>
              <a:rPr lang="en-GB" sz="6000" dirty="0"/>
              <a:t>Dr Iain McCullagh, Intensive Care Medicine Consultant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5500">
                <a:solidFill>
                  <a:schemeClr val="accent1"/>
                </a:solidFill>
              </a:defRPr>
            </a:pPr>
            <a:r>
              <a:rPr lang="en-GB" sz="6000" dirty="0"/>
              <a:t>Ms Christine Fagan, Senior Biomedical Scientist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5500">
                <a:solidFill>
                  <a:schemeClr val="accent1"/>
                </a:solidFill>
              </a:defRPr>
            </a:pPr>
            <a:r>
              <a:rPr lang="en-GB" sz="6000" dirty="0"/>
              <a:t>Ms Angela </a:t>
            </a:r>
            <a:r>
              <a:rPr lang="en-GB" sz="6000" dirty="0" err="1"/>
              <a:t>Geering</a:t>
            </a:r>
            <a:r>
              <a:rPr lang="en-GB" sz="6000" dirty="0"/>
              <a:t>, Data Manager and Senior Biomedical Scientist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5500">
                <a:solidFill>
                  <a:schemeClr val="accent1"/>
                </a:solidFill>
              </a:defRPr>
            </a:pPr>
            <a:r>
              <a:rPr lang="en-GB" sz="6000" dirty="0"/>
              <a:t>Dr Ali Robb, Consultant Microbiologist</a:t>
            </a:r>
          </a:p>
        </p:txBody>
      </p:sp>
    </p:spTree>
    <p:extLst>
      <p:ext uri="{BB962C8B-B14F-4D97-AF65-F5344CB8AC3E}">
        <p14:creationId xmlns:p14="http://schemas.microsoft.com/office/powerpoint/2010/main" val="176336713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2. RESULTS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3. RESULTS</a:t>
            </a:r>
          </a:p>
        </p:txBody>
      </p:sp>
      <p:pic>
        <p:nvPicPr>
          <p:cNvPr id="6" name="Graphic 5" descr="Hourglass 60% with solid fill">
            <a:extLst>
              <a:ext uri="{FF2B5EF4-FFF2-40B4-BE49-F238E27FC236}">
                <a16:creationId xmlns:a16="http://schemas.microsoft.com/office/drawing/2014/main" id="{D0F90CAE-0831-F645-9A3E-4779487AF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904" y="3416551"/>
            <a:ext cx="1980000" cy="19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42C103-EB85-1E44-936F-C9DF750C2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7871" y="3362569"/>
            <a:ext cx="1980000" cy="1980000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E301F290-3BC5-2F41-A035-F710EA789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77392"/>
              </p:ext>
            </p:extLst>
          </p:nvPr>
        </p:nvGraphicFramePr>
        <p:xfrm>
          <a:off x="1200252" y="2987943"/>
          <a:ext cx="22028400" cy="1015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1400">
                  <a:extLst>
                    <a:ext uri="{9D8B030D-6E8A-4147-A177-3AD203B41FA5}">
                      <a16:colId xmlns:a16="http://schemas.microsoft.com/office/drawing/2014/main" val="460985886"/>
                    </a:ext>
                  </a:extLst>
                </a:gridCol>
                <a:gridCol w="3671400">
                  <a:extLst>
                    <a:ext uri="{9D8B030D-6E8A-4147-A177-3AD203B41FA5}">
                      <a16:colId xmlns:a16="http://schemas.microsoft.com/office/drawing/2014/main" val="905907418"/>
                    </a:ext>
                  </a:extLst>
                </a:gridCol>
                <a:gridCol w="3671400">
                  <a:extLst>
                    <a:ext uri="{9D8B030D-6E8A-4147-A177-3AD203B41FA5}">
                      <a16:colId xmlns:a16="http://schemas.microsoft.com/office/drawing/2014/main" val="2152498657"/>
                    </a:ext>
                  </a:extLst>
                </a:gridCol>
                <a:gridCol w="3671400">
                  <a:extLst>
                    <a:ext uri="{9D8B030D-6E8A-4147-A177-3AD203B41FA5}">
                      <a16:colId xmlns:a16="http://schemas.microsoft.com/office/drawing/2014/main" val="2440823500"/>
                    </a:ext>
                  </a:extLst>
                </a:gridCol>
                <a:gridCol w="3671400">
                  <a:extLst>
                    <a:ext uri="{9D8B030D-6E8A-4147-A177-3AD203B41FA5}">
                      <a16:colId xmlns:a16="http://schemas.microsoft.com/office/drawing/2014/main" val="780041820"/>
                    </a:ext>
                  </a:extLst>
                </a:gridCol>
                <a:gridCol w="3671400">
                  <a:extLst>
                    <a:ext uri="{9D8B030D-6E8A-4147-A177-3AD203B41FA5}">
                      <a16:colId xmlns:a16="http://schemas.microsoft.com/office/drawing/2014/main" val="3768410213"/>
                    </a:ext>
                  </a:extLst>
                </a:gridCol>
              </a:tblGrid>
              <a:tr h="2976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64267147"/>
                  </a:ext>
                </a:extLst>
              </a:tr>
              <a:tr h="2976232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 MALES</a:t>
                      </a: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vs</a:t>
                      </a: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67.2 YEARS-OLD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HTN </a:t>
                      </a: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(7; 53.8%)</a:t>
                      </a: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*Average: 4*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patient on steroids (GCA)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ALL</a:t>
                      </a: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Consolidation (6; 46.1%)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641781"/>
                  </a:ext>
                </a:extLst>
              </a:tr>
              <a:tr h="419953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 patients in total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(October 2020 – March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53-81 years-old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COPD (4; 30.7%)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CVD (3; 23%)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OA (3; 23%)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T2DM (3; 23%) 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CKD (3; 23%)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BMI &gt;25 (2) 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High cholesterol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After a median of 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day post ICU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All received </a:t>
                      </a:r>
                      <a:r>
                        <a:rPr lang="en-US" sz="3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dex</a:t>
                      </a:r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Tocilizumab (7; 53.8%)</a:t>
                      </a:r>
                    </a:p>
                    <a:p>
                      <a:r>
                        <a:rPr lang="en-US" sz="3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Remdesevir</a:t>
                      </a: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(3; 23%)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Pulmonary infiltrates (5; 38.4%)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Cavitation (2; 15.4%)</a:t>
                      </a:r>
                    </a:p>
                    <a:p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CXR and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945969"/>
                  </a:ext>
                </a:extLst>
              </a:tr>
            </a:tbl>
          </a:graphicData>
        </a:graphic>
      </p:graphicFrame>
      <p:pic>
        <p:nvPicPr>
          <p:cNvPr id="11" name="Graphic 10" descr="Users with solid fill">
            <a:extLst>
              <a:ext uri="{FF2B5EF4-FFF2-40B4-BE49-F238E27FC236}">
                <a16:creationId xmlns:a16="http://schemas.microsoft.com/office/drawing/2014/main" id="{EEF57E14-8E10-2D41-89E8-55F9E31C6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0441" y="3416551"/>
            <a:ext cx="1980000" cy="1980000"/>
          </a:xfrm>
          <a:prstGeom prst="rect">
            <a:avLst/>
          </a:prstGeom>
        </p:spPr>
      </p:pic>
      <p:pic>
        <p:nvPicPr>
          <p:cNvPr id="12" name="Graphic 11" descr="Sling with solid fill">
            <a:extLst>
              <a:ext uri="{FF2B5EF4-FFF2-40B4-BE49-F238E27FC236}">
                <a16:creationId xmlns:a16="http://schemas.microsoft.com/office/drawing/2014/main" id="{7B99F9E8-8DBA-1443-892A-2BAE35F74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4536" y="3416551"/>
            <a:ext cx="1980000" cy="198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20FE7C-728B-5A41-986A-0437728E3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94017" y="3229680"/>
            <a:ext cx="2353741" cy="2353741"/>
          </a:xfrm>
          <a:prstGeom prst="rect">
            <a:avLst/>
          </a:prstGeom>
        </p:spPr>
      </p:pic>
      <p:pic>
        <p:nvPicPr>
          <p:cNvPr id="14" name="Graphic 13" descr="Immunity with solid fill">
            <a:extLst>
              <a:ext uri="{FF2B5EF4-FFF2-40B4-BE49-F238E27FC236}">
                <a16:creationId xmlns:a16="http://schemas.microsoft.com/office/drawing/2014/main" id="{D6DB0CE2-5174-4043-877E-1946732C9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52517" y="3416551"/>
            <a:ext cx="1980000" cy="198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2. RESULTS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3.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19AC8-E197-D446-88A4-A9C4FDA54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308" y="3186357"/>
            <a:ext cx="3084446" cy="240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4B31F-8017-164D-B253-75637C08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375" y="3174457"/>
            <a:ext cx="2312808" cy="241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1BA32-54C1-E34F-A484-2456157BC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170" y="3054369"/>
            <a:ext cx="2359524" cy="2655776"/>
          </a:xfrm>
          <a:prstGeom prst="rect">
            <a:avLst/>
          </a:prstGeom>
        </p:spPr>
      </p:pic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A654BE61-FDBA-D749-9121-63B338370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33149"/>
              </p:ext>
            </p:extLst>
          </p:nvPr>
        </p:nvGraphicFramePr>
        <p:xfrm>
          <a:off x="1206500" y="2611501"/>
          <a:ext cx="22028400" cy="101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7100">
                  <a:extLst>
                    <a:ext uri="{9D8B030D-6E8A-4147-A177-3AD203B41FA5}">
                      <a16:colId xmlns:a16="http://schemas.microsoft.com/office/drawing/2014/main" val="3126423014"/>
                    </a:ext>
                  </a:extLst>
                </a:gridCol>
                <a:gridCol w="5507100">
                  <a:extLst>
                    <a:ext uri="{9D8B030D-6E8A-4147-A177-3AD203B41FA5}">
                      <a16:colId xmlns:a16="http://schemas.microsoft.com/office/drawing/2014/main" val="2085238438"/>
                    </a:ext>
                  </a:extLst>
                </a:gridCol>
                <a:gridCol w="5507100">
                  <a:extLst>
                    <a:ext uri="{9D8B030D-6E8A-4147-A177-3AD203B41FA5}">
                      <a16:colId xmlns:a16="http://schemas.microsoft.com/office/drawing/2014/main" val="448626271"/>
                    </a:ext>
                  </a:extLst>
                </a:gridCol>
                <a:gridCol w="5507100">
                  <a:extLst>
                    <a:ext uri="{9D8B030D-6E8A-4147-A177-3AD203B41FA5}">
                      <a16:colId xmlns:a16="http://schemas.microsoft.com/office/drawing/2014/main" val="51019919"/>
                    </a:ext>
                  </a:extLst>
                </a:gridCol>
              </a:tblGrid>
              <a:tr h="338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30136307"/>
                  </a:ext>
                </a:extLst>
              </a:tr>
              <a:tr h="338400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BAL 100%</a:t>
                      </a: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Sputum culture: 77% (10)</a:t>
                      </a:r>
                    </a:p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18.2 days post covid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 patients received antifungal treatment (77%)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4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 deaths (69%)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61046"/>
                  </a:ext>
                </a:extLst>
              </a:tr>
              <a:tr h="338400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Galactomannan antigen 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(3; 23%)</a:t>
                      </a:r>
                    </a:p>
                    <a:p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Aspergillus fumigatus </a:t>
                      </a:r>
                      <a:r>
                        <a:rPr lang="en-US" sz="3200" i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spp</a:t>
                      </a: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 days post ICU admission</a:t>
                      </a:r>
                    </a:p>
                    <a:p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8.4 days post intubation</a:t>
                      </a:r>
                    </a:p>
                    <a:p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Caspofungin</a:t>
                      </a:r>
                      <a:r>
                        <a:rPr lang="en-US" sz="32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(8)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Voriconazole (3)</a:t>
                      </a:r>
                    </a:p>
                    <a:p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32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Monotherapy</a:t>
                      </a:r>
                    </a:p>
                    <a:p>
                      <a:endParaRPr lang="en-US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3200" i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&lt;2 weeks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died on day 32</a:t>
                      </a:r>
                    </a:p>
                    <a:p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(23%) survived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520113"/>
                  </a:ext>
                </a:extLst>
              </a:tr>
            </a:tbl>
          </a:graphicData>
        </a:graphic>
      </p:graphicFrame>
      <p:pic>
        <p:nvPicPr>
          <p:cNvPr id="3" name="Graphic 2" descr="Decision chart with solid fill">
            <a:extLst>
              <a:ext uri="{FF2B5EF4-FFF2-40B4-BE49-F238E27FC236}">
                <a16:creationId xmlns:a16="http://schemas.microsoft.com/office/drawing/2014/main" id="{CF680101-62FD-9A4E-84AD-6610868FE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02925" y="3054369"/>
            <a:ext cx="2403700" cy="24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84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lang="en-GB" dirty="0"/>
              <a:t>4</a:t>
            </a:r>
            <a:r>
              <a:rPr dirty="0"/>
              <a:t>. </a:t>
            </a:r>
            <a:r>
              <a:rPr lang="en-GB" dirty="0"/>
              <a:t>CONCLUSIONS FROM RESULTS</a:t>
            </a:r>
            <a:endParaRPr dirty="0"/>
          </a:p>
        </p:txBody>
      </p:sp>
      <p:sp>
        <p:nvSpPr>
          <p:cNvPr id="17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Four key points </a:t>
            </a:r>
            <a:endParaRPr dirty="0"/>
          </a:p>
        </p:txBody>
      </p:sp>
      <p:sp>
        <p:nvSpPr>
          <p:cNvPr id="180" name="Text Placeholder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/>
              <a:t>1. </a:t>
            </a:r>
            <a:r>
              <a:rPr lang="en-GB" sz="4400" dirty="0">
                <a:solidFill>
                  <a:schemeClr val="bg2">
                    <a:lumMod val="50000"/>
                  </a:schemeClr>
                </a:solidFill>
              </a:rPr>
              <a:t>Lack of positive tests between March-October 2020.</a:t>
            </a:r>
          </a:p>
          <a:p>
            <a:pPr marL="0" indent="0">
              <a:buNone/>
            </a:pPr>
            <a:r>
              <a:rPr lang="en-GB" sz="4400" dirty="0"/>
              <a:t>2. Impact of immunosuppression.</a:t>
            </a:r>
          </a:p>
          <a:p>
            <a:pPr marL="0" indent="0">
              <a:buNone/>
            </a:pPr>
            <a:r>
              <a:rPr lang="en-GB" sz="4400" dirty="0"/>
              <a:t>3. High mortality rate.</a:t>
            </a:r>
          </a:p>
          <a:p>
            <a:pPr marL="0" indent="0">
              <a:buNone/>
            </a:pPr>
            <a:r>
              <a:rPr lang="en-GB" sz="4400" dirty="0"/>
              <a:t>4. Antifungal treatment choice and course duration.</a:t>
            </a:r>
            <a:endParaRPr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D8DFD-6FC3-4A4B-9A85-D0C5A89C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937" y="2713351"/>
            <a:ext cx="7326756" cy="73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7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8369789-E66A-584C-86D3-68FB0EF2A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90208"/>
              </p:ext>
            </p:extLst>
          </p:nvPr>
        </p:nvGraphicFramePr>
        <p:xfrm>
          <a:off x="982133" y="711200"/>
          <a:ext cx="22453600" cy="12176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3400">
                  <a:extLst>
                    <a:ext uri="{9D8B030D-6E8A-4147-A177-3AD203B41FA5}">
                      <a16:colId xmlns:a16="http://schemas.microsoft.com/office/drawing/2014/main" val="1593624654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576784176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24754004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259933823"/>
                    </a:ext>
                  </a:extLst>
                </a:gridCol>
              </a:tblGrid>
              <a:tr h="2042369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Lack of positive tests March-October 2020</a:t>
                      </a:r>
                      <a:endParaRPr lang="en-US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Immunosuppression</a:t>
                      </a:r>
                      <a:endParaRPr lang="en-US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High mortality rate</a:t>
                      </a:r>
                      <a:endParaRPr lang="en-US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Antifungal treatment choice and course duration</a:t>
                      </a:r>
                      <a:endParaRPr lang="en-US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69055746"/>
                  </a:ext>
                </a:extLst>
              </a:tr>
              <a:tr h="10134232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Rapid decline/mortality (Spring 2020).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BAL = AGP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Serum galactomannan has low diagnostic accuracy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Lack of testing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n-US" sz="3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All treated with dexamethasone as per RECOVERY trial.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Tocilizumab and </a:t>
                      </a:r>
                      <a:r>
                        <a:rPr lang="en-US" sz="36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Remdesevir</a:t>
                      </a: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also given.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Improve survival but impair immune system: higher risk of superinfection with fungal pathogens. 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i="1" dirty="0">
                          <a:solidFill>
                            <a:srgbClr val="0070C0"/>
                          </a:solidFill>
                        </a:rPr>
                        <a:t>More research needed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Research: excess mortality 16-25% compared with patients without Aspergillosis.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Our cohort</a:t>
                      </a: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69% mortality = severe consequences of CAPA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Only 3 patients received voriconazole (recommended):</a:t>
                      </a:r>
                    </a:p>
                    <a:p>
                      <a:pPr algn="l"/>
                      <a:r>
                        <a:rPr lang="en-US" sz="3600" b="0" i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major </a:t>
                      </a:r>
                      <a:r>
                        <a:rPr lang="en-US" sz="3600" b="0" i="1" dirty="0">
                          <a:solidFill>
                            <a:srgbClr val="FF0000"/>
                          </a:solidFill>
                        </a:rPr>
                        <a:t>drug-drug interactions </a:t>
                      </a:r>
                      <a:r>
                        <a:rPr lang="en-US" sz="3600" b="0" i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and narrow therapeutic window</a:t>
                      </a:r>
                    </a:p>
                    <a:p>
                      <a:pPr algn="l"/>
                      <a:endParaRPr lang="en-US" sz="36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Lack of guidelines and awareness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Caspofungin</a:t>
                      </a: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monotherapy was the most common treatment.</a:t>
                      </a:r>
                      <a:endParaRPr lang="en-US" sz="3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6-12 weeks treatment vs our median of 6-10 days.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9061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C0E173FA-143D-E24C-AE0E-8E3E31CF78AC}"/>
              </a:ext>
            </a:extLst>
          </p:cNvPr>
          <p:cNvSpPr txBox="1"/>
          <p:nvPr/>
        </p:nvSpPr>
        <p:spPr>
          <a:xfrm>
            <a:off x="17715258" y="13004800"/>
            <a:ext cx="59625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15151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GB" dirty="0">
                <a:latin typeface="+mn-lt"/>
              </a:rPr>
              <a:t>AGP </a:t>
            </a:r>
            <a:r>
              <a:rPr dirty="0">
                <a:latin typeface="+mn-lt"/>
              </a:rPr>
              <a:t>=</a:t>
            </a:r>
            <a:r>
              <a:rPr lang="en-GB" dirty="0">
                <a:latin typeface="+mn-lt"/>
              </a:rPr>
              <a:t> aerosol generating procedure</a:t>
            </a:r>
            <a:endParaRPr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5095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4. RECOMMENDATIONS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5. </a:t>
            </a:r>
            <a:r>
              <a:rPr lang="en-GB" dirty="0"/>
              <a:t>LIMITATIONS</a:t>
            </a:r>
            <a:endParaRPr dirty="0"/>
          </a:p>
        </p:txBody>
      </p:sp>
      <p:sp>
        <p:nvSpPr>
          <p:cNvPr id="230" name="Slide bullet text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84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pPr marL="597408" indent="-597408" defTabSz="2389571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04" b="0"/>
            </a:pPr>
            <a:r>
              <a:rPr lang="en-GB" sz="4400" dirty="0"/>
              <a:t>Retrospective clinical data:</a:t>
            </a:r>
          </a:p>
          <a:p>
            <a:pPr marL="1905508" lvl="1" indent="-597408" defTabSz="2389571">
              <a:lnSpc>
                <a:spcPct val="90000"/>
              </a:lnSpc>
              <a:spcBef>
                <a:spcPts val="4400"/>
              </a:spcBef>
              <a:defRPr sz="4704" b="0"/>
            </a:pPr>
            <a:r>
              <a:rPr lang="en-GB" sz="4400" dirty="0"/>
              <a:t>Outcome of interest had already occurred.</a:t>
            </a:r>
          </a:p>
          <a:p>
            <a:pPr marL="1905508" lvl="1" indent="-597408" defTabSz="2389571">
              <a:lnSpc>
                <a:spcPct val="90000"/>
              </a:lnSpc>
              <a:spcBef>
                <a:spcPts val="4400"/>
              </a:spcBef>
              <a:defRPr sz="4704" b="0"/>
            </a:pPr>
            <a:r>
              <a:rPr lang="en-GB" sz="4400" dirty="0"/>
              <a:t>Couldn’t control or assess exposure.</a:t>
            </a:r>
          </a:p>
          <a:p>
            <a:pPr marL="1905508" lvl="1" indent="-597408" defTabSz="2389571">
              <a:lnSpc>
                <a:spcPct val="90000"/>
              </a:lnSpc>
              <a:spcBef>
                <a:spcPts val="4400"/>
              </a:spcBef>
              <a:defRPr sz="4704" b="0"/>
            </a:pPr>
            <a:r>
              <a:rPr lang="en-GB" sz="4400" dirty="0"/>
              <a:t>Confounding bias (distortion between exposure and outcome).</a:t>
            </a:r>
            <a:endParaRPr sz="4400" dirty="0"/>
          </a:p>
          <a:p>
            <a:pPr marL="597408" indent="-597408" defTabSz="2389571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04" b="0"/>
            </a:pPr>
            <a:r>
              <a:rPr lang="en-GB" sz="4400" dirty="0"/>
              <a:t>Patients may have been missed. </a:t>
            </a:r>
          </a:p>
          <a:p>
            <a:pPr marL="597408" indent="-597408" defTabSz="2389571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04" b="0"/>
            </a:pPr>
            <a:r>
              <a:rPr lang="en-GB" sz="4400" dirty="0"/>
              <a:t>No systematic culture of BALs.</a:t>
            </a:r>
          </a:p>
          <a:p>
            <a:pPr marL="597408" indent="-597408" defTabSz="2389571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4704" b="0"/>
            </a:pPr>
            <a:r>
              <a:rPr lang="en-GB" sz="4400" dirty="0"/>
              <a:t>Patients from ICUs outside our Trust (lack of access to records).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2CA66-FA7F-2F42-B9C6-02C49987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157" y="0"/>
            <a:ext cx="5618843" cy="38485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6. RECOMMENDATIONS</a:t>
            </a:r>
          </a:p>
        </p:txBody>
      </p:sp>
      <p:sp>
        <p:nvSpPr>
          <p:cNvPr id="234" name="Text Placeholder 3"/>
          <p:cNvSpPr txBox="1">
            <a:spLocks noGrp="1"/>
          </p:cNvSpPr>
          <p:nvPr>
            <p:ph type="body" idx="1"/>
          </p:nvPr>
        </p:nvSpPr>
        <p:spPr>
          <a:xfrm>
            <a:off x="1206500" y="4114799"/>
            <a:ext cx="21971000" cy="82584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/>
            </a:pPr>
            <a:r>
              <a:rPr sz="4400" dirty="0"/>
              <a:t>COVID-19 positive patients who develop respiratory insufficiency requiring ICU treatment should be considered at </a:t>
            </a:r>
            <a:r>
              <a:rPr sz="4400" b="1" dirty="0"/>
              <a:t>high risk </a:t>
            </a:r>
            <a:r>
              <a:rPr sz="4400" dirty="0"/>
              <a:t>for CAPA.</a:t>
            </a:r>
          </a:p>
          <a:p>
            <a:pPr marL="0" lvl="2" indent="1219200" defTabSz="2438337">
              <a:lnSpc>
                <a:spcPct val="90000"/>
              </a:lnSpc>
              <a:spcBef>
                <a:spcPts val="4500"/>
              </a:spcBef>
              <a:buSzTx/>
              <a:buNone/>
              <a:defRPr sz="4000" b="0"/>
            </a:pPr>
            <a:r>
              <a:rPr sz="3600" dirty="0"/>
              <a:t>- CAPA might develop within </a:t>
            </a:r>
            <a:r>
              <a:rPr lang="en-GB" sz="3600" dirty="0"/>
              <a:t>few </a:t>
            </a:r>
            <a:r>
              <a:rPr sz="3600" dirty="0"/>
              <a:t>weeks. </a:t>
            </a:r>
          </a:p>
          <a:p>
            <a:pPr marL="0" lvl="2" indent="1219200" defTabSz="2438337">
              <a:lnSpc>
                <a:spcPct val="90000"/>
              </a:lnSpc>
              <a:spcBef>
                <a:spcPts val="4500"/>
              </a:spcBef>
              <a:buSzTx/>
              <a:buNone/>
              <a:defRPr sz="4000" b="0"/>
            </a:pPr>
            <a:r>
              <a:rPr sz="3600" dirty="0"/>
              <a:t>- Corticosteroids or IL-6 inhibitors may increase the risk</a:t>
            </a:r>
            <a:r>
              <a:rPr sz="3200" dirty="0"/>
              <a:t>. 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/>
            </a:pPr>
            <a:r>
              <a:rPr sz="4400" dirty="0"/>
              <a:t>For diagnosis, </a:t>
            </a:r>
            <a:r>
              <a:rPr sz="4400" b="1" dirty="0"/>
              <a:t>bronchoalveolar lavage fluid </a:t>
            </a:r>
            <a:r>
              <a:rPr lang="en-GB" sz="4400" dirty="0"/>
              <a:t>is the</a:t>
            </a:r>
            <a:r>
              <a:rPr sz="4400" dirty="0"/>
              <a:t> specimen of choice.</a:t>
            </a:r>
          </a:p>
          <a:p>
            <a:pPr lvl="1" indent="0" defTabSz="2438337">
              <a:lnSpc>
                <a:spcPct val="90000"/>
              </a:lnSpc>
              <a:spcBef>
                <a:spcPts val="4500"/>
              </a:spcBef>
              <a:buNone/>
              <a:defRPr sz="4000" b="0"/>
            </a:pPr>
            <a:r>
              <a:rPr lang="en-GB" sz="3600" dirty="0"/>
              <a:t>- G</a:t>
            </a:r>
            <a:r>
              <a:rPr sz="3600" dirty="0" err="1"/>
              <a:t>alactomannan</a:t>
            </a:r>
            <a:r>
              <a:rPr sz="3600" dirty="0"/>
              <a:t> in bronchoalveolar lavage fluid</a:t>
            </a:r>
            <a:r>
              <a:rPr lang="en-GB" sz="3600" dirty="0"/>
              <a:t>:</a:t>
            </a:r>
            <a:r>
              <a:rPr sz="3600" dirty="0"/>
              <a:t> highly indicative of aspergillosis.</a:t>
            </a:r>
            <a:endParaRPr lang="en-GB" sz="3600" dirty="0"/>
          </a:p>
          <a:p>
            <a:pPr marL="603504" indent="-603504" defTabSz="2413954">
              <a:lnSpc>
                <a:spcPct val="90000"/>
              </a:lnSpc>
              <a:spcBef>
                <a:spcPts val="4400"/>
              </a:spcBef>
              <a:buSzPct val="123000"/>
              <a:buChar char="•"/>
              <a:defRPr sz="3959" b="0"/>
            </a:pPr>
            <a:r>
              <a:rPr lang="en-GB" sz="4400" dirty="0"/>
              <a:t>Another biomarker, namely (1–3)-</a:t>
            </a:r>
            <a:r>
              <a:rPr lang="el-GR" sz="4400" dirty="0"/>
              <a:t>β-</a:t>
            </a:r>
            <a:r>
              <a:rPr lang="en-GB" sz="4400" dirty="0"/>
              <a:t>D-glucan, for serum screening may be beneficial.</a:t>
            </a:r>
          </a:p>
          <a:p>
            <a:pPr marL="1917700" lvl="1" indent="-609600" defTabSz="2438337">
              <a:lnSpc>
                <a:spcPct val="90000"/>
              </a:lnSpc>
              <a:spcBef>
                <a:spcPts val="4500"/>
              </a:spcBef>
              <a:defRPr sz="4000" b="0"/>
            </a:pPr>
            <a:endParaRPr lang="en-GB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5654A3-F6A9-C64D-B756-272B96EB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0" y="219300"/>
            <a:ext cx="3810000" cy="3187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lang="en-GB" dirty="0"/>
              <a:t>6</a:t>
            </a:r>
            <a:r>
              <a:rPr dirty="0"/>
              <a:t>. RECOMMENDATIONS (cont’d)</a:t>
            </a:r>
          </a:p>
        </p:txBody>
      </p:sp>
      <p:sp>
        <p:nvSpPr>
          <p:cNvPr id="242" name="Text Placeholder 3"/>
          <p:cNvSpPr txBox="1">
            <a:spLocks noGrp="1"/>
          </p:cNvSpPr>
          <p:nvPr>
            <p:ph type="body" idx="1"/>
          </p:nvPr>
        </p:nvSpPr>
        <p:spPr>
          <a:xfrm>
            <a:off x="1206500" y="2847702"/>
            <a:ext cx="21971000" cy="9656814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/>
            </a:pPr>
            <a:r>
              <a:rPr lang="en-GB" sz="4400" dirty="0"/>
              <a:t>Voriconazole / </a:t>
            </a:r>
            <a:r>
              <a:rPr lang="en-GB" sz="4400" dirty="0" err="1"/>
              <a:t>Isavuconazole</a:t>
            </a:r>
            <a:r>
              <a:rPr lang="en-GB" sz="4400" dirty="0"/>
              <a:t>. Alternative: Amphotericin B. 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/>
            </a:pPr>
            <a:r>
              <a:rPr lang="en-GB" sz="4400" dirty="0"/>
              <a:t>2</a:t>
            </a:r>
            <a:r>
              <a:rPr lang="en-GB" sz="4400" baseline="30000" dirty="0"/>
              <a:t>nd</a:t>
            </a:r>
            <a:r>
              <a:rPr lang="en-GB" sz="4400" dirty="0"/>
              <a:t> line: P</a:t>
            </a:r>
            <a:r>
              <a:rPr sz="4400" dirty="0" err="1"/>
              <a:t>osaconazole</a:t>
            </a:r>
            <a:r>
              <a:rPr sz="4400" dirty="0"/>
              <a:t> or echinocandins (NOT to be used as monotherapy).</a:t>
            </a:r>
            <a:endParaRPr lang="en-GB" sz="4400" dirty="0"/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 b="0"/>
            </a:pPr>
            <a:r>
              <a:rPr lang="en-GB" sz="4400" dirty="0"/>
              <a:t>6-12 weeks.</a:t>
            </a:r>
            <a:endParaRPr sz="4400" dirty="0"/>
          </a:p>
        </p:txBody>
      </p:sp>
      <p:pic>
        <p:nvPicPr>
          <p:cNvPr id="24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67" y="5963545"/>
            <a:ext cx="8585065" cy="75197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ctangle 6"/>
          <p:cNvSpPr txBox="1"/>
          <p:nvPr/>
        </p:nvSpPr>
        <p:spPr>
          <a:xfrm>
            <a:off x="18003695" y="12377259"/>
            <a:ext cx="5762823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pc="-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Lancet Infectious Diseases</a:t>
            </a:r>
            <a:r>
              <a:rPr i="0"/>
              <a:t> 2021 DOI: (10.1016/S1473-3099(20)30847-1)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B0D5-E13E-564E-A25A-E0CB94B9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84E94-ECB5-0A4B-8B4B-E53D731E088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n-US" dirty="0"/>
              <a:t>Submission for publication.</a:t>
            </a:r>
          </a:p>
          <a:p>
            <a:r>
              <a:rPr lang="en-US" dirty="0"/>
              <a:t>Raise awareness: presentation of findings (especially microbiology and critical care medicine departments):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i="1" dirty="0"/>
              <a:t>Wards 18 &amp; 38: Wednesday 22</a:t>
            </a:r>
            <a:r>
              <a:rPr lang="en-US" i="1" baseline="30000" dirty="0"/>
              <a:t>nd</a:t>
            </a:r>
            <a:r>
              <a:rPr lang="en-US" i="1" dirty="0"/>
              <a:t> Sept</a:t>
            </a:r>
          </a:p>
          <a:p>
            <a:r>
              <a:rPr lang="en-US" dirty="0"/>
              <a:t>Ongoing data analysis.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AFB16-0C25-F644-950A-3F54BD26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283" y="0"/>
            <a:ext cx="4797717" cy="37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61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 Placeholder 2"/>
          <p:cNvSpPr txBox="1">
            <a:spLocks noGrp="1"/>
          </p:cNvSpPr>
          <p:nvPr>
            <p:ph type="body" idx="21"/>
          </p:nvPr>
        </p:nvSpPr>
        <p:spPr>
          <a:xfrm>
            <a:off x="1563422" y="4045417"/>
            <a:ext cx="20876154" cy="3836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/>
          </a:lstStyle>
          <a:p>
            <a:r>
              <a:rPr dirty="0"/>
              <a:t>THANK YOU!</a:t>
            </a:r>
            <a:endParaRPr lang="en-GB" dirty="0"/>
          </a:p>
          <a:p>
            <a:endParaRPr lang="en-GB" dirty="0"/>
          </a:p>
          <a:p>
            <a:r>
              <a:rPr lang="en-GB" sz="4400" i="1" dirty="0">
                <a:solidFill>
                  <a:schemeClr val="bg2">
                    <a:lumMod val="50000"/>
                  </a:schemeClr>
                </a:solidFill>
              </a:rPr>
              <a:t>Any questions?</a:t>
            </a:r>
            <a:endParaRPr sz="4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139" y="2490081"/>
            <a:ext cx="3594101" cy="8204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440D26-57CF-7947-8E94-883ADBD23814}"/>
              </a:ext>
            </a:extLst>
          </p:cNvPr>
          <p:cNvSpPr txBox="1"/>
          <p:nvPr/>
        </p:nvSpPr>
        <p:spPr>
          <a:xfrm>
            <a:off x="1563422" y="8296712"/>
            <a:ext cx="14373264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Acknowledgments: 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Drs Katie Cranfield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Iain McCullagh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for sharing their knowledge and experience treating patients with CAPA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Ms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Christine Fagan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for sharing her lab testing knowledg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e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Ms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Angela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Geering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for </a:t>
            </a:r>
            <a:r>
              <a:rPr kumimoji="0" lang="en-US" sz="3600" b="0" i="1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key data gathering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Dr Ali Robb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for invaluable support, enthusiasm, excellent feedback and huge contribution to this project!</a:t>
            </a: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REFERENCES	</a:t>
            </a:r>
          </a:p>
        </p:txBody>
      </p:sp>
      <p:sp>
        <p:nvSpPr>
          <p:cNvPr id="253" name="Text Placeholder 4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6487418"/>
          </a:xfrm>
          <a:prstGeom prst="rect">
            <a:avLst/>
          </a:prstGeom>
        </p:spPr>
        <p:txBody>
          <a:bodyPr lIns="50800" tIns="50800" rIns="50800" bIns="50800">
            <a:normAutofit lnSpcReduction="10000"/>
          </a:bodyPr>
          <a:lstStyle/>
          <a:p>
            <a:pPr defTabSz="2438337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151515"/>
                </a:solidFill>
              </a:defRPr>
            </a:pPr>
            <a:r>
              <a:rPr dirty="0" err="1"/>
              <a:t>Bartoletti</a:t>
            </a:r>
            <a:r>
              <a:rPr dirty="0"/>
              <a:t> M, Pascale R, </a:t>
            </a:r>
            <a:r>
              <a:rPr dirty="0" err="1"/>
              <a:t>Cricca</a:t>
            </a:r>
            <a:r>
              <a:rPr dirty="0"/>
              <a:t> M, et al. </a:t>
            </a:r>
            <a:r>
              <a:rPr b="0" dirty="0"/>
              <a:t>Epidemiology of invasive pulmonary aspergillosis among COVID-19 intubated patients: a prospective study. </a:t>
            </a:r>
            <a:r>
              <a:rPr b="0" i="1" dirty="0"/>
              <a:t>Clin Infect Dis.</a:t>
            </a:r>
            <a:r>
              <a:rPr b="0" dirty="0"/>
              <a:t> 2020 (published online July 28.) </a:t>
            </a:r>
            <a:r>
              <a:rPr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https://doi.org/10.1093/cid/ciaa1065</a:t>
            </a:r>
            <a:endParaRPr b="0" dirty="0"/>
          </a:p>
          <a:p>
            <a:pPr defTabSz="2438337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151515"/>
                </a:solidFill>
              </a:defRPr>
            </a:pPr>
            <a:r>
              <a:rPr dirty="0"/>
              <a:t>Koehler P, </a:t>
            </a:r>
            <a:r>
              <a:rPr dirty="0" err="1"/>
              <a:t>Bassetti</a:t>
            </a:r>
            <a:r>
              <a:rPr dirty="0"/>
              <a:t> M, Chakrabarti A, et al</a:t>
            </a:r>
            <a:r>
              <a:rPr b="0" dirty="0"/>
              <a:t>. Defining and managing COVID-19-associated pulmonary aspergillosis: the 2020 ECMM/ISHAM consensus criteria for research and clinical guidance, </a:t>
            </a:r>
            <a:r>
              <a:rPr b="0" i="1" dirty="0"/>
              <a:t>T</a:t>
            </a:r>
            <a:r>
              <a:rPr b="0" i="1" spc="-100" dirty="0"/>
              <a:t>he Lancet Infectious Diseases</a:t>
            </a:r>
            <a:r>
              <a:rPr b="0" spc="-100" dirty="0"/>
              <a:t> 2021 DOI: (10.1016/S1473-3099(20)30847-1) </a:t>
            </a:r>
            <a:endParaRPr lang="en-GB" b="0" spc="-100" dirty="0"/>
          </a:p>
          <a:p>
            <a:pPr defTabSz="2438337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151515"/>
                </a:solidFill>
              </a:defRPr>
            </a:pPr>
            <a:r>
              <a:rPr lang="en-GB" sz="4000" dirty="0"/>
              <a:t>Singh S, Verma N, </a:t>
            </a:r>
            <a:r>
              <a:rPr lang="en-GB" sz="4000" dirty="0" err="1"/>
              <a:t>Kanaujia</a:t>
            </a:r>
            <a:r>
              <a:rPr lang="en-GB" sz="4000" dirty="0"/>
              <a:t> R, Chakrabarti A, </a:t>
            </a:r>
            <a:r>
              <a:rPr lang="en-GB" sz="4000" dirty="0" err="1"/>
              <a:t>Rudramurthy</a:t>
            </a:r>
            <a:r>
              <a:rPr lang="en-GB" sz="4000" dirty="0"/>
              <a:t> SM. </a:t>
            </a:r>
            <a:r>
              <a:rPr lang="en-GB" sz="4000" b="0" dirty="0"/>
              <a:t>Mortality in critically ill patients with coronavirus disease 2019-associated pulmonary aspergillosis: A systematic review and meta-analysis. Mycoses. 2021 Sep;64(9):1015-1027. </a:t>
            </a:r>
            <a:r>
              <a:rPr lang="en-GB" sz="4000" b="0" dirty="0" err="1"/>
              <a:t>doi</a:t>
            </a:r>
            <a:r>
              <a:rPr lang="en-GB" sz="4000" b="0" dirty="0"/>
              <a:t>: 10.1111/myc.13328. </a:t>
            </a:r>
            <a:r>
              <a:rPr lang="en-GB" sz="4000" b="0" dirty="0" err="1"/>
              <a:t>Epub</a:t>
            </a:r>
            <a:r>
              <a:rPr lang="en-GB" sz="4000" b="0" dirty="0"/>
              <a:t> 2021 Jun 14. PMID: 34057252.</a:t>
            </a:r>
            <a:endParaRPr b="0" spc="-1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N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lang="en-GB" dirty="0"/>
              <a:t>AIMS</a:t>
            </a:r>
            <a:endParaRPr dirty="0"/>
          </a:p>
        </p:txBody>
      </p:sp>
      <p:sp>
        <p:nvSpPr>
          <p:cNvPr id="147" name="Background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pPr marL="228600" indent="-228600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/>
              <a:defRPr sz="4800" b="0"/>
            </a:pPr>
            <a:r>
              <a:rPr sz="4400" dirty="0"/>
              <a:t> </a:t>
            </a:r>
            <a:r>
              <a:rPr lang="en-GB" sz="4400" dirty="0"/>
              <a:t>Background</a:t>
            </a:r>
            <a:endParaRPr sz="4400" dirty="0"/>
          </a:p>
          <a:p>
            <a:pPr marL="228600" indent="-228600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/>
              <a:defRPr sz="4800" b="0"/>
            </a:pPr>
            <a:r>
              <a:rPr sz="4400" dirty="0"/>
              <a:t> </a:t>
            </a:r>
            <a:r>
              <a:rPr lang="en-GB" sz="4400" dirty="0"/>
              <a:t>Methods</a:t>
            </a:r>
            <a:endParaRPr sz="4400" dirty="0"/>
          </a:p>
          <a:p>
            <a:pPr marL="228600" indent="-228600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/>
              <a:defRPr sz="4800" b="0"/>
            </a:pPr>
            <a:r>
              <a:rPr sz="4400" dirty="0"/>
              <a:t> Results</a:t>
            </a:r>
          </a:p>
          <a:p>
            <a:pPr marL="228600" indent="-228600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/>
              <a:defRPr sz="4800" b="0"/>
            </a:pPr>
            <a:r>
              <a:rPr sz="4400" dirty="0"/>
              <a:t> Conclusions from results</a:t>
            </a:r>
          </a:p>
          <a:p>
            <a:pPr marL="228600" indent="-228600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/>
              <a:defRPr sz="4800" b="0"/>
            </a:pPr>
            <a:r>
              <a:rPr sz="4400" dirty="0"/>
              <a:t> </a:t>
            </a:r>
            <a:r>
              <a:rPr lang="en-GB" sz="4400" dirty="0"/>
              <a:t>Limitations</a:t>
            </a:r>
            <a:endParaRPr sz="4400" dirty="0"/>
          </a:p>
          <a:p>
            <a:pPr marL="228600" indent="-228600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/>
              <a:defRPr sz="4800" b="0"/>
            </a:pPr>
            <a:r>
              <a:rPr sz="4400" dirty="0"/>
              <a:t> Recommendations</a:t>
            </a:r>
            <a:endParaRPr lang="en-GB" sz="4400" dirty="0"/>
          </a:p>
          <a:p>
            <a:pPr marL="228600" indent="-228600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/>
              <a:defRPr sz="4800" b="0"/>
            </a:pPr>
            <a:r>
              <a:rPr lang="en-GB" sz="4400" dirty="0"/>
              <a:t> Next steps</a:t>
            </a:r>
            <a:endParaRPr sz="4400" dirty="0"/>
          </a:p>
        </p:txBody>
      </p:sp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039" y="2862227"/>
            <a:ext cx="8722171" cy="486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84D1B-1458-E142-A0EC-FAB172E4D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5" r="25372" b="-1"/>
          <a:stretch/>
        </p:blipFill>
        <p:spPr>
          <a:xfrm>
            <a:off x="15888503" y="5294338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9EB5-40FB-084A-AD5F-CCF95E00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BACKGROUND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0094B-7945-F840-9383-F722D659EE7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COVID-19 and Aspergillosis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23F04-C6C2-954C-912F-DF3A787CE802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n-US" sz="4400" dirty="0"/>
              <a:t>Increasing number of reports on </a:t>
            </a:r>
            <a:r>
              <a:rPr lang="en-US" sz="4400" b="1" dirty="0"/>
              <a:t>C</a:t>
            </a:r>
            <a:r>
              <a:rPr lang="en-US" sz="4400" dirty="0"/>
              <a:t>OVID-19 and </a:t>
            </a:r>
            <a:r>
              <a:rPr lang="en-US" sz="4400" b="1" dirty="0"/>
              <a:t>a</a:t>
            </a:r>
            <a:r>
              <a:rPr lang="en-US" sz="4400" dirty="0"/>
              <a:t>ssociated </a:t>
            </a:r>
            <a:r>
              <a:rPr lang="en-US" sz="4400" b="1" dirty="0"/>
              <a:t>p</a:t>
            </a:r>
            <a:r>
              <a:rPr lang="en-US" sz="4400" dirty="0"/>
              <a:t>ulmonary </a:t>
            </a:r>
            <a:r>
              <a:rPr lang="en-US" sz="4400" b="1" dirty="0"/>
              <a:t>a</a:t>
            </a:r>
            <a:r>
              <a:rPr lang="en-US" sz="4400" dirty="0"/>
              <a:t>spergillosis (CAPA).</a:t>
            </a:r>
          </a:p>
          <a:p>
            <a:pPr marL="603504" indent="-603504" defTabSz="2413954">
              <a:spcBef>
                <a:spcPts val="4400"/>
              </a:spcBef>
              <a:defRPr sz="4400" b="0"/>
            </a:pPr>
            <a:r>
              <a:rPr lang="en-GB" sz="4400" dirty="0"/>
              <a:t>Severe ARDS &amp; COVID-19 leads to direct damage to the airway epithelium and abnormal ciliary clearance: Aspergillus invasion. </a:t>
            </a:r>
          </a:p>
          <a:p>
            <a:pPr marL="603504" indent="-603504" defTabSz="2413954">
              <a:spcBef>
                <a:spcPts val="4400"/>
              </a:spcBef>
              <a:defRPr sz="4400" b="0"/>
            </a:pPr>
            <a:r>
              <a:rPr lang="en-GB" sz="4400" dirty="0"/>
              <a:t>Higher mortality rate (44% </a:t>
            </a:r>
            <a:r>
              <a:rPr lang="en-GB" sz="4400" i="1" dirty="0"/>
              <a:t>vs</a:t>
            </a:r>
            <a:r>
              <a:rPr lang="en-GB" sz="4400" dirty="0"/>
              <a:t> 19% in </a:t>
            </a:r>
            <a:r>
              <a:rPr lang="en-GB" sz="4400" dirty="0" err="1"/>
              <a:t>Bartoletti</a:t>
            </a:r>
            <a:r>
              <a:rPr lang="en-GB" sz="4400" dirty="0"/>
              <a:t> et al., 2020) (meta-analysis Singh et al, 2021).</a:t>
            </a:r>
          </a:p>
          <a:p>
            <a:pPr marL="603504" indent="-603504" defTabSz="2413954">
              <a:spcBef>
                <a:spcPts val="4400"/>
              </a:spcBef>
              <a:defRPr sz="4400" b="0"/>
            </a:pPr>
            <a:r>
              <a:rPr lang="en-GB" sz="4400" dirty="0"/>
              <a:t>However, little is known about the epidemiology, pathophysiology, diagnosis and best treatment options for patients with CAPA.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 descr="Picture 3">
            <a:extLst>
              <a:ext uri="{FF2B5EF4-FFF2-40B4-BE49-F238E27FC236}">
                <a16:creationId xmlns:a16="http://schemas.microsoft.com/office/drawing/2014/main" id="{A213BDA8-3B91-BD4D-95D2-BF8D22FD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848" y="302969"/>
            <a:ext cx="3866178" cy="2156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E068D-229D-034E-8F19-B4160211A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5" r="25372" b="-1"/>
          <a:stretch/>
        </p:blipFill>
        <p:spPr>
          <a:xfrm>
            <a:off x="22132996" y="302969"/>
            <a:ext cx="2089007" cy="208269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07709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at is CAPA?"/>
          <p:cNvSpPr txBox="1">
            <a:spLocks noGrp="1"/>
          </p:cNvSpPr>
          <p:nvPr>
            <p:ph type="body" sz="quarter" idx="1"/>
          </p:nvPr>
        </p:nvSpPr>
        <p:spPr>
          <a:xfrm>
            <a:off x="1206500" y="1211484"/>
            <a:ext cx="21971000" cy="93477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COVID-19 and Aspergillosis</a:t>
            </a:r>
          </a:p>
        </p:txBody>
      </p:sp>
      <p:sp>
        <p:nvSpPr>
          <p:cNvPr id="162" name="CAPA stands for ‘COVID-19 associated pulmonary aspergillosis’.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defRPr sz="4400"/>
            </a:pPr>
            <a:r>
              <a:rPr lang="en-GB" sz="4400" i="1" dirty="0"/>
              <a:t>N</a:t>
            </a:r>
            <a:r>
              <a:rPr sz="4400" i="1" dirty="0"/>
              <a:t>o generally accepted case definition for patients with CAPA. </a:t>
            </a:r>
            <a:endParaRPr lang="en-GB" sz="4400" i="1" dirty="0"/>
          </a:p>
          <a:p>
            <a:pPr>
              <a:defRPr sz="4400"/>
            </a:pPr>
            <a:r>
              <a:rPr lang="en-GB" dirty="0"/>
              <a:t>The Lancet 2021: Consensus paper by the European Confederation for Medical Mycology and the International Society for Human and Animal Mycology. </a:t>
            </a:r>
          </a:p>
          <a:p>
            <a:pPr>
              <a:defRPr sz="4400"/>
            </a:pPr>
            <a:r>
              <a:rPr sz="4400" dirty="0"/>
              <a:t>For clinical studies</a:t>
            </a:r>
            <a:r>
              <a:rPr lang="en-GB" sz="4400" dirty="0"/>
              <a:t>: CAPA = </a:t>
            </a:r>
            <a:r>
              <a:rPr sz="4400" b="1" dirty="0"/>
              <a:t>‘IPA in temporal proximity to a preceding SARS-CoV-2 infection’</a:t>
            </a:r>
            <a:r>
              <a:rPr sz="4400" dirty="0"/>
              <a:t> especially patients requiring ICU. </a:t>
            </a:r>
            <a:endParaRPr lang="en-GB" sz="4400" dirty="0"/>
          </a:p>
          <a:p>
            <a:pPr>
              <a:defRPr sz="4400"/>
            </a:pPr>
            <a:r>
              <a:rPr lang="en-GB" sz="4400" b="1" dirty="0"/>
              <a:t>Three</a:t>
            </a:r>
            <a:r>
              <a:rPr lang="en-GB" sz="4400" dirty="0"/>
              <a:t> different grades: possible, </a:t>
            </a:r>
            <a:r>
              <a:rPr lang="en-GB" sz="4400" b="1" dirty="0"/>
              <a:t>probable</a:t>
            </a:r>
            <a:r>
              <a:rPr lang="en-GB" sz="4400" dirty="0"/>
              <a:t>, and proven based on host factors, clinical factors and mycological evidence.</a:t>
            </a:r>
            <a:endParaRPr lang="en-GB" sz="4400" i="1" dirty="0"/>
          </a:p>
          <a:p>
            <a:pPr>
              <a:defRPr sz="4400"/>
            </a:pPr>
            <a:endParaRPr lang="en-GB" sz="4400" dirty="0"/>
          </a:p>
          <a:p>
            <a:pPr marL="0" indent="0">
              <a:buNone/>
              <a:defRPr sz="4400"/>
            </a:pPr>
            <a:endParaRPr sz="4400" dirty="0"/>
          </a:p>
        </p:txBody>
      </p:sp>
      <p:sp>
        <p:nvSpPr>
          <p:cNvPr id="164" name="Rectangle 4"/>
          <p:cNvSpPr txBox="1"/>
          <p:nvPr/>
        </p:nvSpPr>
        <p:spPr>
          <a:xfrm>
            <a:off x="17864325" y="12745078"/>
            <a:ext cx="541306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15151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dirty="0"/>
              <a:t>IPA=invasive</a:t>
            </a:r>
            <a:r>
              <a:rPr sz="2400" dirty="0"/>
              <a:t> pulmonary aspergillosis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1CDED1-5032-7E4D-8CB4-5928755A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845" y="291836"/>
            <a:ext cx="2213310" cy="29389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ain graphic" descr="Main graph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022" y="1039385"/>
            <a:ext cx="8649729" cy="12225775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67" name="Rectangle 1"/>
          <p:cNvSpPr txBox="1"/>
          <p:nvPr/>
        </p:nvSpPr>
        <p:spPr>
          <a:xfrm>
            <a:off x="1206500" y="1270000"/>
            <a:ext cx="9779000" cy="5882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  <a:defRPr i="1" spc="-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400" b="1" i="0" u="none" strike="noStrike" cap="none" spc="-170" baseline="0" dirty="0">
                <a:solidFill>
                  <a:srgbClr val="004D80"/>
                </a:solidFill>
                <a:uFillTx/>
                <a:latin typeface="+mj-lt"/>
                <a:ea typeface="+mj-ea"/>
                <a:cs typeface="+mj-cs"/>
                <a:sym typeface="Helvetica Neue"/>
              </a:rPr>
              <a:t>The Lancet Infectious Diseases 2021 </a:t>
            </a:r>
            <a:endParaRPr lang="en-GB" sz="5400" b="1" i="0" u="none" strike="noStrike" cap="none" spc="-170" baseline="0" dirty="0">
              <a:solidFill>
                <a:srgbClr val="004D80"/>
              </a:solidFill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  <a:defRPr i="1" spc="-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000" i="0" u="none" strike="noStrike" cap="none" spc="-170" baseline="0" dirty="0">
                <a:solidFill>
                  <a:srgbClr val="004D80"/>
                </a:solidFill>
                <a:uFillTx/>
                <a:latin typeface="+mj-lt"/>
                <a:ea typeface="+mj-ea"/>
                <a:cs typeface="+mj-cs"/>
                <a:sym typeface="Helvetica Neue"/>
              </a:rPr>
              <a:t>DOI: (10.1016/S1473-3099(20)30847-1) </a:t>
            </a:r>
            <a:endParaRPr lang="en-GB" sz="4000" i="0" u="none" strike="noStrike" cap="none" spc="-170" baseline="0" dirty="0">
              <a:solidFill>
                <a:srgbClr val="004D80"/>
              </a:solidFill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  <a:defRPr i="1" spc="-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5400" b="1" spc="-170" dirty="0">
              <a:solidFill>
                <a:srgbClr val="004D80"/>
              </a:solidFill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  <a:defRPr i="1" spc="-1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400" b="1" i="0" u="none" strike="noStrike" cap="none" spc="-170" baseline="0" dirty="0">
              <a:solidFill>
                <a:srgbClr val="004D80"/>
              </a:solidFill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E2EEA5E-586F-5744-BEFA-F3DC5EE5BEB3}"/>
              </a:ext>
            </a:extLst>
          </p:cNvPr>
          <p:cNvSpPr txBox="1"/>
          <p:nvPr/>
        </p:nvSpPr>
        <p:spPr>
          <a:xfrm>
            <a:off x="1206500" y="7060576"/>
            <a:ext cx="9779000" cy="538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>
            <a:normAutofit/>
          </a:bodyPr>
          <a:lstStyle>
            <a:lvl1pPr>
              <a:defRPr sz="4400" b="1">
                <a:solidFill>
                  <a:srgbClr val="2F2F2F"/>
                </a:solidFill>
              </a:defRPr>
            </a:lvl1pPr>
          </a:lstStyle>
          <a:p>
            <a:pPr algn="l" defTabSz="825500">
              <a:spcAft>
                <a:spcPts val="600"/>
              </a:spcAft>
            </a:pP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Consensus paper </a:t>
            </a:r>
            <a:endParaRPr lang="en-GB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l" defTabSz="825500">
              <a:spcAft>
                <a:spcPts val="600"/>
              </a:spcAft>
            </a:pPr>
            <a:r>
              <a:rPr b="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European Confederation for Medical Mycology and the International Society for Human and Animal Mycology</a:t>
            </a:r>
            <a:r>
              <a:rPr lang="en-GB" b="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(2021)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hat is CAPA?"/>
          <p:cNvSpPr txBox="1">
            <a:spLocks noGrp="1"/>
          </p:cNvSpPr>
          <p:nvPr>
            <p:ph type="body" sz="quarter" idx="1"/>
          </p:nvPr>
        </p:nvSpPr>
        <p:spPr>
          <a:xfrm>
            <a:off x="1206500" y="1211484"/>
            <a:ext cx="21971000" cy="934779"/>
          </a:xfrm>
          <a:prstGeom prst="rect">
            <a:avLst/>
          </a:prstGeom>
        </p:spPr>
        <p:txBody>
          <a:bodyPr/>
          <a:lstStyle/>
          <a:p>
            <a:r>
              <a:rPr dirty="0"/>
              <a:t>Diagnosis of CAPA</a:t>
            </a:r>
          </a:p>
        </p:txBody>
      </p:sp>
      <p:sp>
        <p:nvSpPr>
          <p:cNvPr id="171" name="CAPA stands for ‘COVID-19 associated pulmonary aspergillosis’.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72000"/>
              </a:lnSpc>
              <a:defRPr sz="4400"/>
            </a:pPr>
            <a:r>
              <a:rPr sz="4400" dirty="0"/>
              <a:t>Multiple pulmonary </a:t>
            </a:r>
            <a:r>
              <a:rPr sz="4400" b="1" dirty="0"/>
              <a:t>nodules </a:t>
            </a:r>
            <a:r>
              <a:rPr sz="4400" dirty="0"/>
              <a:t>or lung </a:t>
            </a:r>
            <a:r>
              <a:rPr sz="4400" b="1" dirty="0"/>
              <a:t>cavitation </a:t>
            </a:r>
            <a:r>
              <a:rPr sz="4400" dirty="0"/>
              <a:t>should prompt thorough investigation for IPA.</a:t>
            </a:r>
          </a:p>
          <a:p>
            <a:pPr>
              <a:lnSpc>
                <a:spcPct val="72000"/>
              </a:lnSpc>
              <a:defRPr sz="4400">
                <a:solidFill>
                  <a:srgbClr val="151515"/>
                </a:solidFill>
              </a:defRPr>
            </a:pPr>
            <a:r>
              <a:rPr sz="4400" dirty="0"/>
              <a:t>Detection of galactomannan in </a:t>
            </a:r>
            <a:r>
              <a:rPr sz="4400" b="1" dirty="0"/>
              <a:t>bronchoalveolar lavage</a:t>
            </a:r>
            <a:r>
              <a:rPr sz="4400" dirty="0"/>
              <a:t> fluid is highly indicative of IPA (antigen is released during active fungal growth)</a:t>
            </a:r>
            <a:r>
              <a:rPr lang="en-GB" sz="4400" dirty="0"/>
              <a:t>.</a:t>
            </a:r>
            <a:endParaRPr sz="4400" dirty="0"/>
          </a:p>
          <a:p>
            <a:pPr>
              <a:lnSpc>
                <a:spcPct val="72000"/>
              </a:lnSpc>
              <a:defRPr sz="4400"/>
            </a:pPr>
            <a:r>
              <a:rPr sz="4400" dirty="0"/>
              <a:t>Unfortunately, the diagnostic yield of </a:t>
            </a:r>
            <a:r>
              <a:rPr sz="4400" b="1" dirty="0">
                <a:solidFill>
                  <a:srgbClr val="FA1F00"/>
                </a:solidFill>
              </a:rPr>
              <a:t>serum </a:t>
            </a:r>
            <a:r>
              <a:rPr sz="4400" dirty="0">
                <a:solidFill>
                  <a:srgbClr val="FA1F00"/>
                </a:solidFill>
              </a:rPr>
              <a:t>galactomannan is </a:t>
            </a:r>
            <a:r>
              <a:rPr sz="4400" b="1" dirty="0">
                <a:solidFill>
                  <a:srgbClr val="FA1F00"/>
                </a:solidFill>
              </a:rPr>
              <a:t>low</a:t>
            </a:r>
            <a:r>
              <a:rPr sz="4400" b="1" dirty="0"/>
              <a:t> </a:t>
            </a:r>
            <a:r>
              <a:rPr sz="4400" dirty="0"/>
              <a:t>in CAPA: </a:t>
            </a:r>
            <a:endParaRPr lang="en-GB" sz="4400" dirty="0"/>
          </a:p>
          <a:p>
            <a:pPr marL="0" lvl="2" indent="1219200" defTabSz="2438337">
              <a:lnSpc>
                <a:spcPct val="72000"/>
              </a:lnSpc>
              <a:spcBef>
                <a:spcPts val="4500"/>
              </a:spcBef>
              <a:buSzTx/>
              <a:buNone/>
              <a:defRPr sz="4400" b="0">
                <a:solidFill>
                  <a:srgbClr val="000000"/>
                </a:solidFill>
              </a:defRPr>
            </a:pPr>
            <a:r>
              <a:rPr lang="en-GB" sz="4400" dirty="0"/>
              <a:t>- At best, 20% of patients showed positive results.</a:t>
            </a:r>
          </a:p>
          <a:p>
            <a:pPr marL="0" lvl="2" indent="1219200" defTabSz="2438337">
              <a:lnSpc>
                <a:spcPct val="72000"/>
              </a:lnSpc>
              <a:spcBef>
                <a:spcPts val="4500"/>
              </a:spcBef>
              <a:buSzTx/>
              <a:buNone/>
              <a:defRPr sz="4400" b="0">
                <a:solidFill>
                  <a:srgbClr val="000000"/>
                </a:solidFill>
              </a:defRPr>
            </a:pPr>
            <a:r>
              <a:rPr lang="en-GB" sz="4400" dirty="0"/>
              <a:t>- Proven CAPA cases have been reported with negative serum galactomannan.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B1073-A962-144F-A1C8-A4B65F8B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014" y="33684"/>
            <a:ext cx="3541986" cy="39867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reatment of CAPA"/>
          <p:cNvSpPr txBox="1">
            <a:spLocks noGrp="1"/>
          </p:cNvSpPr>
          <p:nvPr>
            <p:ph type="body" sz="quarter" idx="1"/>
          </p:nvPr>
        </p:nvSpPr>
        <p:spPr>
          <a:xfrm>
            <a:off x="1206500" y="1211484"/>
            <a:ext cx="21971000" cy="934779"/>
          </a:xfrm>
          <a:prstGeom prst="rect">
            <a:avLst/>
          </a:prstGeom>
        </p:spPr>
        <p:txBody>
          <a:bodyPr/>
          <a:lstStyle/>
          <a:p>
            <a:r>
              <a:t>Treatment of CAPA</a:t>
            </a:r>
          </a:p>
        </p:txBody>
      </p:sp>
      <p:sp>
        <p:nvSpPr>
          <p:cNvPr id="175" name="Therapy is either Voriconazole or Isavuconazol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sz="4400" dirty="0"/>
              <a:t>First-line treatment</a:t>
            </a:r>
            <a:r>
              <a:rPr lang="en-GB" sz="4400" dirty="0"/>
              <a:t>: </a:t>
            </a:r>
            <a:r>
              <a:rPr sz="4400" b="1" dirty="0"/>
              <a:t>Voriconazole</a:t>
            </a:r>
            <a:r>
              <a:rPr sz="4400" dirty="0"/>
              <a:t> or </a:t>
            </a:r>
            <a:r>
              <a:rPr sz="4400" b="1" dirty="0" err="1"/>
              <a:t>Isavuconazole</a:t>
            </a:r>
            <a:r>
              <a:rPr sz="4400" b="1" dirty="0"/>
              <a:t>.</a:t>
            </a:r>
          </a:p>
          <a:p>
            <a:r>
              <a:rPr sz="4400" dirty="0"/>
              <a:t>If azole resistance is a concern, then </a:t>
            </a:r>
            <a:r>
              <a:rPr sz="4400" b="1" dirty="0"/>
              <a:t>Amphotericin B </a:t>
            </a:r>
            <a:r>
              <a:rPr sz="4400" dirty="0"/>
              <a:t>is the drug of choice.</a:t>
            </a:r>
          </a:p>
          <a:p>
            <a:r>
              <a:rPr sz="4400" dirty="0"/>
              <a:t>The optimal duration of therapy is unknown.</a:t>
            </a:r>
          </a:p>
          <a:p>
            <a:r>
              <a:rPr sz="4400" dirty="0"/>
              <a:t>The expert panel suggest </a:t>
            </a:r>
            <a:r>
              <a:rPr sz="4400" b="1" dirty="0"/>
              <a:t>6-12 weeks </a:t>
            </a:r>
            <a:r>
              <a:rPr sz="4400" dirty="0"/>
              <a:t>of treatment.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EC6BF-20B2-584D-8901-AF043F55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255" y="7157546"/>
            <a:ext cx="6558454" cy="65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97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>
            <a:spLocks noGrp="1"/>
          </p:cNvSpPr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2. </a:t>
            </a:r>
            <a:r>
              <a:rPr lang="en-GB" dirty="0"/>
              <a:t>METHODS</a:t>
            </a:r>
            <a:endParaRPr dirty="0"/>
          </a:p>
        </p:txBody>
      </p:sp>
      <p:sp>
        <p:nvSpPr>
          <p:cNvPr id="17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Our aim:</a:t>
            </a:r>
            <a:endParaRPr dirty="0"/>
          </a:p>
        </p:txBody>
      </p:sp>
      <p:sp>
        <p:nvSpPr>
          <p:cNvPr id="180" name="Text Placeholder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GB" sz="4400" dirty="0"/>
              <a:t>Further the knowledge of this emerging disease.</a:t>
            </a:r>
          </a:p>
          <a:p>
            <a:r>
              <a:rPr lang="en-GB" sz="4400" i="1" dirty="0"/>
              <a:t>Incidence</a:t>
            </a:r>
            <a:r>
              <a:rPr lang="en-GB" sz="4400" dirty="0"/>
              <a:t>, </a:t>
            </a:r>
            <a:r>
              <a:rPr lang="en-GB" sz="4400" i="1" dirty="0"/>
              <a:t>demographics</a:t>
            </a:r>
            <a:r>
              <a:rPr lang="en-GB" sz="4400" dirty="0"/>
              <a:t>, </a:t>
            </a:r>
            <a:r>
              <a:rPr lang="en-GB" sz="4400" i="1" dirty="0"/>
              <a:t>co-morbidities</a:t>
            </a:r>
            <a:r>
              <a:rPr lang="en-GB" sz="4400" dirty="0"/>
              <a:t>, </a:t>
            </a:r>
            <a:r>
              <a:rPr lang="en-GB" sz="4400" i="1" dirty="0"/>
              <a:t>investigations, time to diagnosis</a:t>
            </a:r>
            <a:r>
              <a:rPr lang="en-GB" sz="4400" dirty="0"/>
              <a:t>, </a:t>
            </a:r>
            <a:r>
              <a:rPr lang="en-GB" sz="4400" i="1" dirty="0"/>
              <a:t>treatment</a:t>
            </a:r>
            <a:r>
              <a:rPr lang="en-GB" sz="4400" dirty="0"/>
              <a:t> and </a:t>
            </a:r>
            <a:r>
              <a:rPr lang="en-GB" sz="4400" i="1" dirty="0"/>
              <a:t>30-day outcome </a:t>
            </a:r>
            <a:r>
              <a:rPr lang="en-GB" sz="4400" dirty="0"/>
              <a:t>of patients with CAPA admitted to </a:t>
            </a:r>
            <a:r>
              <a:rPr lang="en-GB" sz="4400" b="1" dirty="0"/>
              <a:t>critical care </a:t>
            </a:r>
            <a:r>
              <a:rPr lang="en-GB" sz="4400" dirty="0"/>
              <a:t>in The Newcastle upon Tyne Hospitals NHS Foundation Trust between </a:t>
            </a:r>
            <a:r>
              <a:rPr lang="en-GB" sz="4400" b="1" dirty="0"/>
              <a:t>March 2020-March 2021</a:t>
            </a:r>
            <a:r>
              <a:rPr lang="en-GB" sz="4400" dirty="0"/>
              <a:t>. 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10" name="Graphic 9" descr="Users with solid fill">
            <a:extLst>
              <a:ext uri="{FF2B5EF4-FFF2-40B4-BE49-F238E27FC236}">
                <a16:creationId xmlns:a16="http://schemas.microsoft.com/office/drawing/2014/main" id="{C7378C25-76E6-F74D-A70D-A8981ECED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17" y="9833200"/>
            <a:ext cx="1620000" cy="16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FAEC9A-DB7F-F54A-A55A-F07DA05F1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3131" y="75059"/>
            <a:ext cx="5100869" cy="3188043"/>
          </a:xfrm>
          <a:prstGeom prst="rect">
            <a:avLst/>
          </a:prstGeom>
        </p:spPr>
      </p:pic>
      <p:pic>
        <p:nvPicPr>
          <p:cNvPr id="25" name="Graphic 24" descr="Hourglass 60% with solid fill">
            <a:extLst>
              <a:ext uri="{FF2B5EF4-FFF2-40B4-BE49-F238E27FC236}">
                <a16:creationId xmlns:a16="http://schemas.microsoft.com/office/drawing/2014/main" id="{2B9D6A24-C4E9-EF4B-A375-BB2E8512F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7875" y="9909018"/>
            <a:ext cx="1620000" cy="1620000"/>
          </a:xfrm>
          <a:prstGeom prst="rect">
            <a:avLst/>
          </a:prstGeom>
        </p:spPr>
      </p:pic>
      <p:pic>
        <p:nvPicPr>
          <p:cNvPr id="26" name="Graphic 25" descr="Sling with solid fill">
            <a:extLst>
              <a:ext uri="{FF2B5EF4-FFF2-40B4-BE49-F238E27FC236}">
                <a16:creationId xmlns:a16="http://schemas.microsoft.com/office/drawing/2014/main" id="{77480EE8-4751-E148-B5BC-9BB7C6B25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8333" y="9830120"/>
            <a:ext cx="1619290" cy="16192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4B2838-FC40-C54F-8FCF-175F23805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044" y="9748894"/>
            <a:ext cx="1969777" cy="1969777"/>
          </a:xfrm>
          <a:prstGeom prst="rect">
            <a:avLst/>
          </a:prstGeom>
        </p:spPr>
      </p:pic>
      <p:pic>
        <p:nvPicPr>
          <p:cNvPr id="28" name="Graphic 27" descr="Immunity with solid fill">
            <a:extLst>
              <a:ext uri="{FF2B5EF4-FFF2-40B4-BE49-F238E27FC236}">
                <a16:creationId xmlns:a16="http://schemas.microsoft.com/office/drawing/2014/main" id="{5B994773-C34E-AF4B-A6A9-DA42DFBEE3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3127" y="9909018"/>
            <a:ext cx="1620000" cy="16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CA9B4E-FEFD-DA42-97BF-28493B9CA6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90875" y="9909017"/>
            <a:ext cx="1620000" cy="16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DE5774-E70B-CE49-9BE6-B688D1D476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49593" y="9913009"/>
            <a:ext cx="1551063" cy="16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296CCB-C3CA-084F-BFF5-E43B3FD0D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75265" y="9912954"/>
            <a:ext cx="1440000" cy="16208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0AD363-EEB3-774F-98DB-712C2AB98C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97681" y="10047106"/>
            <a:ext cx="1724400" cy="1343821"/>
          </a:xfrm>
          <a:prstGeom prst="rect">
            <a:avLst/>
          </a:prstGeom>
        </p:spPr>
      </p:pic>
      <p:pic>
        <p:nvPicPr>
          <p:cNvPr id="3" name="Graphic 2" descr="Decision chart with solid fill">
            <a:extLst>
              <a:ext uri="{FF2B5EF4-FFF2-40B4-BE49-F238E27FC236}">
                <a16:creationId xmlns:a16="http://schemas.microsoft.com/office/drawing/2014/main" id="{F8DA74CA-BAF7-EC49-9975-C4B1DB09B4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792043" y="9850039"/>
            <a:ext cx="1620000" cy="162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54C0-9F4F-B04D-A618-4D565865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9CEB-6890-1640-A572-CD133C37268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How did we do 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6CBC-4426-4D49-B196-DBCC90A38F08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Data analysis of </a:t>
            </a:r>
            <a:r>
              <a:rPr lang="en-US" sz="4400" b="1" dirty="0"/>
              <a:t>all adult </a:t>
            </a:r>
            <a:r>
              <a:rPr lang="en-US" sz="4400" b="1" dirty="0">
                <a:solidFill>
                  <a:srgbClr val="FF0000"/>
                </a:solidFill>
              </a:rPr>
              <a:t>COVID-19 positive</a:t>
            </a:r>
            <a:r>
              <a:rPr lang="en-US" sz="4400" dirty="0"/>
              <a:t> patients who </a:t>
            </a:r>
            <a:r>
              <a:rPr lang="en-US" sz="4400" u="sng" dirty="0"/>
              <a:t>also</a:t>
            </a:r>
            <a:r>
              <a:rPr lang="en-US" sz="4400" dirty="0"/>
              <a:t> had:</a:t>
            </a:r>
          </a:p>
          <a:p>
            <a:pPr marL="0" indent="0">
              <a:buNone/>
            </a:pPr>
            <a:r>
              <a:rPr lang="en-GB" sz="4400" dirty="0"/>
              <a:t>	1. </a:t>
            </a:r>
            <a:r>
              <a:rPr lang="en-GB" sz="4400" b="1" dirty="0"/>
              <a:t>Isolated Aspergillus </a:t>
            </a:r>
            <a:r>
              <a:rPr lang="en-GB" sz="4400" b="1" i="1" dirty="0"/>
              <a:t>spp.</a:t>
            </a:r>
            <a:r>
              <a:rPr lang="en-GB" sz="4400" b="1" dirty="0"/>
              <a:t> </a:t>
            </a:r>
            <a:r>
              <a:rPr lang="en-GB" sz="4400" dirty="0"/>
              <a:t>from a respiratory sample, or</a:t>
            </a:r>
          </a:p>
          <a:p>
            <a:pPr marL="0" indent="0">
              <a:buNone/>
            </a:pPr>
            <a:r>
              <a:rPr lang="en-GB" sz="4400" dirty="0"/>
              <a:t>	2. </a:t>
            </a:r>
            <a:r>
              <a:rPr lang="en-GB" sz="4400" b="1" dirty="0"/>
              <a:t>Positive Aspergillus antigen test</a:t>
            </a:r>
            <a:r>
              <a:rPr lang="en-GB" sz="4400" dirty="0"/>
              <a:t> from a clinical sample.</a:t>
            </a:r>
          </a:p>
          <a:p>
            <a:r>
              <a:rPr lang="en-US" sz="4400" i="1"/>
              <a:t>E-Records</a:t>
            </a:r>
            <a:r>
              <a:rPr lang="en-US" sz="4400"/>
              <a:t> </a:t>
            </a:r>
            <a:r>
              <a:rPr lang="en-US" sz="4400" dirty="0"/>
              <a:t>Freeman and RVI patients (incl. patients from other areas outside North-East).</a:t>
            </a:r>
          </a:p>
          <a:p>
            <a:r>
              <a:rPr lang="en-GB" sz="4400" dirty="0"/>
              <a:t>Consensus criteria for research and clinical guidance from the European Confederation for Medical Mycology and the International Society for Human and Animal Mycology (The Lancet, 2021).</a:t>
            </a:r>
          </a:p>
        </p:txBody>
      </p:sp>
    </p:spTree>
    <p:extLst>
      <p:ext uri="{BB962C8B-B14F-4D97-AF65-F5344CB8AC3E}">
        <p14:creationId xmlns:p14="http://schemas.microsoft.com/office/powerpoint/2010/main" val="23514756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1350</Words>
  <Application>Microsoft Macintosh PowerPoint</Application>
  <PresentationFormat>Custom</PresentationFormat>
  <Paragraphs>189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Helvetica</vt:lpstr>
      <vt:lpstr>Helvetica Neue</vt:lpstr>
      <vt:lpstr>Helvetica Neue Medium</vt:lpstr>
      <vt:lpstr>Source Sans Pro</vt:lpstr>
      <vt:lpstr>30_BasicColor</vt:lpstr>
      <vt:lpstr>Invasive pulmonary aspergillosis and COVID-19 (CAPA) in critically unwell patients: A year-long retrospective case series</vt:lpstr>
      <vt:lpstr>AIMS</vt:lpstr>
      <vt:lpstr>1. BACKGROUND </vt:lpstr>
      <vt:lpstr>PowerPoint Presentation</vt:lpstr>
      <vt:lpstr>PowerPoint Presentation</vt:lpstr>
      <vt:lpstr>PowerPoint Presentation</vt:lpstr>
      <vt:lpstr>PowerPoint Presentation</vt:lpstr>
      <vt:lpstr>2. METHODS</vt:lpstr>
      <vt:lpstr>2. METHODS</vt:lpstr>
      <vt:lpstr>3. RESULTS</vt:lpstr>
      <vt:lpstr>3. RESULTS</vt:lpstr>
      <vt:lpstr>4. CONCLUSIONS FROM RESULTS</vt:lpstr>
      <vt:lpstr>PowerPoint Presentation</vt:lpstr>
      <vt:lpstr>5. LIMITATIONS</vt:lpstr>
      <vt:lpstr>6. RECOMMENDATIONS</vt:lpstr>
      <vt:lpstr>6. RECOMMENDATIONS (cont’d)</vt:lpstr>
      <vt:lpstr>7. NEXT STEPS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Aspergillosis in Critical Care</dc:title>
  <cp:lastModifiedBy>Barb Salas</cp:lastModifiedBy>
  <cp:revision>61</cp:revision>
  <dcterms:modified xsi:type="dcterms:W3CDTF">2021-09-19T15:46:16Z</dcterms:modified>
</cp:coreProperties>
</file>